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£bn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Electrolyser capex</c:v>
                </c:pt>
                <c:pt idx="1">
                  <c:v>15-year support</c:v>
                </c:pt>
                <c:pt idx="2">
                  <c:v>Support NPV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</c:v>
                </c:pt>
                <c:pt idx="1">
                  <c:v>6.871</c:v>
                </c:pt>
                <c:pt idx="2">
                  <c:v>4.559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3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5029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A4B9"/>
                </a:solidFill>
                <a:latin typeface="Aptos"/>
              </a:rPr>
              <a:t>TEESSIDE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Green Hydrogen</a:t>
            </a:r>
            <a:br/>
            <a:r>
              <a:t>Development Zone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788920"/>
            <a:ext cx="6675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D2E2E8"/>
                </a:solidFill>
                <a:latin typeface="Aptos"/>
              </a:rPr>
              <a:t>Turning constrained renewable power into long-term industrial growth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3886200"/>
            <a:ext cx="23317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4005072"/>
            <a:ext cx="20025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£6.87bn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453128"/>
            <a:ext cx="20025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15-year support envelope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4718304"/>
            <a:ext cx="20025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illustrative model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3886200"/>
            <a:ext cx="23317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9272" y="4005072"/>
            <a:ext cx="20025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4AC4D2"/>
                </a:solidFill>
                <a:latin typeface="Aptos"/>
              </a:rPr>
              <a:t>55.3 TWh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9272" y="4453128"/>
            <a:ext cx="20025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annual modelled output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9272" y="4718304"/>
            <a:ext cx="20025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model assumption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50992" y="3886200"/>
            <a:ext cx="23317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15583" y="4005072"/>
            <a:ext cx="20025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AF77"/>
                </a:solidFill>
                <a:latin typeface="Aptos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15583" y="4453128"/>
            <a:ext cx="20025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electrolyser units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15583" y="4718304"/>
            <a:ext cx="20025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~9.5 GW stated capacity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4572000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FFFFFF"/>
                </a:solidFill>
                <a:latin typeface="Aptos"/>
              </a:rPr>
              <a:t>Investor &amp; Government Backer Presentation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4983480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96B2BE"/>
                </a:solidFill>
                <a:latin typeface="Aptos"/>
              </a:rPr>
              <a:t>Working investment case • August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EXECUTIVE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A regional growth project built around an existing energy bottleneck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The proposition connects offshore wind, hydrogen demand, industrial infrastructure and regional regeneration.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1168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1" y="213055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F2AE46"/>
                </a:solidFill>
                <a:latin typeface="Aptos"/>
              </a:rPr>
              <a:t>£1.34bn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57860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UK network constraint spend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84378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2024/25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201168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47872" y="213055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13%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257860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wind outturn curtailed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7872" y="284378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GB, 2024/25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201168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91072" y="213055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4AC4D2"/>
                </a:solidFill>
                <a:latin typeface="Aptos"/>
              </a:rPr>
              <a:t>55.3 TWh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91072" y="257860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modelled annual 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1072" y="284378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20-unit model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201168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34272" y="213055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AF77"/>
                </a:solidFill>
                <a:latin typeface="Aptos"/>
              </a:rPr>
              <a:t>15 years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4272" y="257860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proposed support horizon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4272" y="284378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HPBM-style structure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7033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" y="3703320"/>
            <a:ext cx="5010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Use Teesside’s industrial base and hydrogen demand as an anchor for clean-power conversion.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25196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" y="4251960"/>
            <a:ext cx="5010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Move demand to the power: absorb constrained renewable electricity close to the point of generation.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480060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" y="4800600"/>
            <a:ext cx="5010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Use public intervention to de-risk the market—not to own the whole industrial system.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37033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0528" y="3703320"/>
            <a:ext cx="464515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Create a platform for private capital, skills, jobs and local investment.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425196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0528" y="4251960"/>
            <a:ext cx="464515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Build storage and offtake so hydrogen can become a dispatchable industrial energy vector.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480060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0528" y="4800600"/>
            <a:ext cx="464515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Position Teesside as a UK clean-energy industrial hub.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Britain has a power problem — Teesside has an economic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The current system can produce clean power that cannot always reach demand when and where it is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2743200" cy="19202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148840"/>
            <a:ext cx="411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103120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Wind generation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5146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Rapid offshore build-out\ncreates more variable supply.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94760" y="1920240"/>
            <a:ext cx="2743200" cy="19202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23360" y="2148840"/>
            <a:ext cx="411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2103120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Grid constraints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5146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When the network is constrained,\nwind output is curtailed.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920240"/>
            <a:ext cx="2743200" cy="19202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78040" y="2148840"/>
            <a:ext cx="411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5240" y="2103120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Industrial demand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35240" y="2514600"/>
            <a:ext cx="1737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Teesside already has major\nenergy-intensive industry.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383280" y="2880360"/>
            <a:ext cx="411480" cy="0"/>
          </a:xfrm>
          <a:prstGeom prst="line">
            <a:avLst/>
          </a:prstGeom>
          <a:ln w="38100">
            <a:solidFill>
              <a:srgbClr val="19A4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537960" y="2880360"/>
            <a:ext cx="411480" cy="0"/>
          </a:xfrm>
          <a:prstGeom prst="line">
            <a:avLst/>
          </a:prstGeom>
          <a:ln w="38100">
            <a:solidFill>
              <a:srgbClr val="19A4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343400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WHY IT MATTERS LOCALLY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70916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4709160"/>
            <a:ext cx="5010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Regional productivity and population challenges require new, durable sources of high-value employment.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230368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6968" y="5230368"/>
            <a:ext cx="5010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High energy costs and decarbonisation pressure threaten industrial competitiveness.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4434840"/>
            <a:ext cx="50292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Source-backed energy constraint: wind curtailment reached 13% of hypothetical wind outturn in GB in 2024/25.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5166360"/>
            <a:ext cx="50292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2AE46"/>
                </a:solidFill>
                <a:latin typeface="Aptos"/>
              </a:rPr>
              <a:t>The original deck’s “10% energy waste” and “120 TWh currently being produced” should be treated as claims to validate before external circulation.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THE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North Sea wind + Teesside industry = a new energy-to-industry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203911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4AC4D2"/>
                </a:solidFill>
                <a:latin typeface="Aptos"/>
              </a:rPr>
              <a:t>52.0 TWh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248716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UK offshore wind generation in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75234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official 2026 energy data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92024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47872" y="203911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F2AE46"/>
                </a:solidFill>
                <a:latin typeface="Aptos"/>
              </a:rPr>
              <a:t>13%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7872" y="248716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wind curtailed in 2024/25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275234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GB wind outturn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192024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91072" y="203911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AF77"/>
                </a:solidFill>
                <a:latin typeface="Aptos"/>
              </a:rPr>
              <a:t>£1bn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1072" y="248716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UK offshore wind supply-chain investment announced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91072" y="275234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Great British Energy / 2025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1920240"/>
            <a:ext cx="25603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34272" y="2039112"/>
            <a:ext cx="22311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86 GW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34272" y="2487168"/>
            <a:ext cx="22311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offshore wind capacity pathway by 2035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4272" y="2752344"/>
            <a:ext cx="22311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GBE strategic plan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9000"/>
            <a:ext cx="2377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The strategic shift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84048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96B2BE"/>
                </a:solidFill>
                <a:latin typeface="Aptos"/>
              </a:rPr>
              <a:t>FROM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160520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Move electricity to demand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384048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96B2BE"/>
                </a:solidFill>
                <a:latin typeface="Aptos"/>
              </a:rPr>
              <a:t>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416052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Move flexible demand to renewable power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326880" y="3794760"/>
            <a:ext cx="1828800" cy="1143000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64040" y="4069080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HYDROGEN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4040" y="4443984"/>
            <a:ext cx="1554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8233B"/>
                </a:solidFill>
                <a:latin typeface="Aptos"/>
              </a:rPr>
              <a:t>Energy carrier + storage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516636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Why Teesside?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5138928"/>
            <a:ext cx="8961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Existing chemical industry • hydrogen demand • ports • pipelines • skilled workforce • industrial land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THE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Establish a Teesside Green Hydrogen Development Zone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A coordinated policy and investment platform that converts surplus renewable electricity into industrial energy and regional growth.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1783080" cy="914400"/>
          </a:xfrm>
          <a:prstGeom prst="roundRect">
            <a:avLst/>
          </a:prstGeom>
          <a:solidFill>
            <a:srgbClr val="08233B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43230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OFFSHORE WIND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80360" y="2148840"/>
            <a:ext cx="1783080" cy="914400"/>
          </a:xfrm>
          <a:prstGeom prst="roundRect">
            <a:avLst/>
          </a:prstGeom>
          <a:solidFill>
            <a:srgbClr val="08233B"/>
          </a:solidFill>
          <a:ln>
            <a:solidFill>
              <a:srgbClr val="4AC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71800" y="243230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PRIVATE WIRES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2148840"/>
            <a:ext cx="1783080" cy="914400"/>
          </a:xfrm>
          <a:prstGeom prst="roundRect">
            <a:avLst/>
          </a:prstGeom>
          <a:solidFill>
            <a:srgbClr val="08233B"/>
          </a:solidFill>
          <a:ln>
            <a:solidFill>
              <a:srgbClr val="34AF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66359" y="243230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ELECTROLYSERS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2148840"/>
            <a:ext cx="1783080" cy="914400"/>
          </a:xfrm>
          <a:prstGeom prst="roundRect">
            <a:avLst/>
          </a:prstGeom>
          <a:solidFill>
            <a:srgbClr val="08233B"/>
          </a:solidFill>
          <a:ln>
            <a:solidFill>
              <a:srgbClr val="F2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243230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STORAGE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55480" y="2148840"/>
            <a:ext cx="1783080" cy="914400"/>
          </a:xfrm>
          <a:prstGeom prst="roundRect">
            <a:avLst/>
          </a:prstGeom>
          <a:solidFill>
            <a:srgbClr val="08233B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46919" y="243230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INDUSTRY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423160" y="2606040"/>
            <a:ext cx="45720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617720" y="2606040"/>
            <a:ext cx="45720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858000" y="2606040"/>
            <a:ext cx="45720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098280" y="2606040"/>
            <a:ext cx="45720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370332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Policy enablers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3429000" cy="713232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224528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Price 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471416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96B2BE"/>
                </a:solidFill>
                <a:latin typeface="Aptos"/>
              </a:rPr>
              <a:t>15-year HPBM-style contract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4114800"/>
            <a:ext cx="3429000" cy="713232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4224528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Storage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80" y="4471416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96B2BE"/>
                </a:solidFill>
                <a:latin typeface="Aptos"/>
              </a:rPr>
              <a:t>Salt cavern / industrial storage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4114800"/>
            <a:ext cx="3429000" cy="713232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0" y="4224528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Planning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4471416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96B2BE"/>
                </a:solidFill>
                <a:latin typeface="Aptos"/>
              </a:rPr>
              <a:t>Pre-approved sites &amp; connections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029200"/>
            <a:ext cx="3429000" cy="713232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2960" y="5138928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Skills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385816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96B2BE"/>
                </a:solidFill>
                <a:latin typeface="Aptos"/>
              </a:rPr>
              <a:t>University + private-sector R&amp;D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89120" y="5029200"/>
            <a:ext cx="3429000" cy="713232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26280" y="5138928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Demand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6280" y="5385816"/>
            <a:ext cx="3154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0">
                <a:solidFill>
                  <a:srgbClr val="96B2BE"/>
                </a:solidFill>
                <a:latin typeface="Aptos"/>
              </a:rPr>
              <a:t>Offtake agreements + carbon signal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INVESTMENT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A large-scale programme with a defined 15-year revenue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Figures below are from the working financial model in the submitted deck and should be independently diligenced.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51460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1" y="1947672"/>
            <a:ext cx="21854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395728"/>
            <a:ext cx="21854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electrolyser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660904"/>
            <a:ext cx="218541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working model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1828800"/>
            <a:ext cx="251460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02152" y="1947672"/>
            <a:ext cx="21854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4AC4D2"/>
                </a:solidFill>
                <a:latin typeface="Aptos"/>
              </a:rPr>
              <a:t>£140m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152" y="2395728"/>
            <a:ext cx="21854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stated cost per unit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2152" y="2660904"/>
            <a:ext cx="218541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20 × £140m = £2.8bn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1828800"/>
            <a:ext cx="251460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99631" y="1947672"/>
            <a:ext cx="21854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AF77"/>
                </a:solidFill>
                <a:latin typeface="Aptos"/>
              </a:rPr>
              <a:t>£6.87bn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9631" y="2395728"/>
            <a:ext cx="21854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15-year nominal support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99631" y="2660904"/>
            <a:ext cx="218541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modelled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32520" y="1828800"/>
            <a:ext cx="251460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97112" y="1947672"/>
            <a:ext cx="21854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F2AE46"/>
                </a:solidFill>
                <a:latin typeface="Aptos"/>
              </a:rPr>
              <a:t>£4.56bn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97112" y="2395728"/>
            <a:ext cx="218541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NPV of support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7112" y="2660904"/>
            <a:ext cx="218541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5.34% discount rate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777240" y="3246120"/>
          <a:ext cx="5669280" cy="2377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812280" y="3246120"/>
            <a:ext cx="2377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Financial architecture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2280" y="37033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3448" y="3703320"/>
            <a:ext cx="437083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Private capital funds and builds the plants.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12280" y="41605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13448" y="4160520"/>
            <a:ext cx="437083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Government provides temporary market-risk support through an HPBM-style mechanism.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12280" y="46177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13448" y="4617720"/>
            <a:ext cx="437083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Proposed 15-year strike price in the source model: £241/MWh.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12280" y="50749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13448" y="5074920"/>
            <a:ext cx="437083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Source model includes a 75% annual volume floor and 2% CPI escalation.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REGIONAL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The investment case is bigger than hydrogen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The objective is to turn energy infrastructure into a durable regional growth engine.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5074920" cy="1417320"/>
          </a:xfrm>
          <a:prstGeom prst="roundRect">
            <a:avLst/>
          </a:prstGeom>
          <a:solidFill>
            <a:srgbClr val="08233B"/>
          </a:solidFill>
          <a:ln>
            <a:solidFill>
              <a:srgbClr val="34AF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1671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34AF77"/>
                </a:solidFill>
                <a:latin typeface="Aptos"/>
              </a:rPr>
              <a:t>JOBS &amp; SKILLS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58775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Direct plant roles + supply chain + construction + induced employment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965960"/>
            <a:ext cx="5074920" cy="1417320"/>
          </a:xfrm>
          <a:prstGeom prst="roundRect">
            <a:avLst/>
          </a:prstGeom>
          <a:solidFill>
            <a:srgbClr val="08233B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21671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9A4B9"/>
                </a:solidFill>
                <a:latin typeface="Aptos"/>
              </a:rPr>
              <a:t>INDUSTRIAL COMPETITIVENESS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58775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Lower-carbon energy for Teesside’s industrial base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794760"/>
            <a:ext cx="5074920" cy="1417320"/>
          </a:xfrm>
          <a:prstGeom prst="roundRect">
            <a:avLst/>
          </a:prstGeom>
          <a:solidFill>
            <a:srgbClr val="08233B"/>
          </a:solidFill>
          <a:ln>
            <a:solidFill>
              <a:srgbClr val="4AC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9959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4AC4D2"/>
                </a:solidFill>
                <a:latin typeface="Aptos"/>
              </a:rPr>
              <a:t>LOCAL INVESTMENT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41655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Long-term confidence for commercial property, housing and services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3794760"/>
            <a:ext cx="5074920" cy="1417320"/>
          </a:xfrm>
          <a:prstGeom prst="roundRect">
            <a:avLst/>
          </a:prstGeom>
          <a:solidFill>
            <a:srgbClr val="08233B"/>
          </a:solidFill>
          <a:ln>
            <a:solidFill>
              <a:srgbClr val="F2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3995928"/>
            <a:ext cx="4663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2AE46"/>
                </a:solidFill>
                <a:latin typeface="Aptos"/>
              </a:rPr>
              <a:t>ENERGY SECURITY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441655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More domestic clean energy; less exposure to imported fossil fuels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80644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Measurement framework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40280" y="5779008"/>
            <a:ext cx="8961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Track jobs • wages • inward investment • local business creation • emissions • education/skills • access to services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PUBLIC VALUE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Why government intervention can be justified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The public role is to fix market coordination and infrastructure barriers, then crowd in private capital.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20240"/>
            <a:ext cx="566928" cy="566928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825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8233B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938528"/>
            <a:ext cx="2286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REMOVE BARRIERS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1911096"/>
            <a:ext cx="7315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6B2BE"/>
                </a:solidFill>
                <a:latin typeface="Aptos"/>
              </a:rPr>
              <a:t>Pre-approved land, planning, pipeline and grid connections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880360"/>
            <a:ext cx="566928" cy="566928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0837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8233B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898648"/>
            <a:ext cx="2286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CREATE DEMAND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871216"/>
            <a:ext cx="7315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6B2BE"/>
                </a:solidFill>
                <a:latin typeface="Aptos"/>
              </a:rPr>
              <a:t>Offtake agreements + credible carbon-price signal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840480"/>
            <a:ext cx="566928" cy="566928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96849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8233B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858768"/>
            <a:ext cx="2286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DE-RISK 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3831336"/>
            <a:ext cx="7315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6B2BE"/>
                </a:solidFill>
                <a:latin typeface="Aptos"/>
              </a:rPr>
              <a:t>Time-limited HPBM-style price support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800600"/>
            <a:ext cx="566928" cy="566928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928616"/>
            <a:ext cx="566928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8233B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818888"/>
            <a:ext cx="2286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CROWD IN CAPITAL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4791456"/>
            <a:ext cx="7315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96B2BE"/>
                </a:solidFill>
                <a:latin typeface="Aptos"/>
              </a:rPr>
              <a:t>Energy firms, infrastructure funds and industrial investors finance build-out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806440"/>
            <a:ext cx="1371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Key principle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5760720"/>
            <a:ext cx="9326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Government prepares the conditions; private capital builds the industrial asset base.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RISK &amp; MITIGATION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A credible proposal must make the downside explicit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2057400" cy="566928"/>
          </a:xfrm>
          <a:prstGeom prst="roundRect">
            <a:avLst/>
          </a:prstGeom>
          <a:solidFill>
            <a:srgbClr val="08233B"/>
          </a:solidFill>
          <a:ln>
            <a:solidFill>
              <a:srgbClr val="D657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984248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Financing gap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92024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High capex / weak early competitiveness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1920240"/>
            <a:ext cx="4800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Temporary price support + private capital competition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06040"/>
            <a:ext cx="2057400" cy="566928"/>
          </a:xfrm>
          <a:prstGeom prst="roundRect">
            <a:avLst/>
          </a:prstGeom>
          <a:solidFill>
            <a:srgbClr val="08233B"/>
          </a:solidFill>
          <a:ln>
            <a:solidFill>
              <a:srgbClr val="F2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761488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Demand risk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269748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Industrial customers delay switching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697480"/>
            <a:ext cx="4800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Binding offtake + carbon-price signal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383280"/>
            <a:ext cx="2057400" cy="566928"/>
          </a:xfrm>
          <a:prstGeom prst="roundRect">
            <a:avLst/>
          </a:prstGeom>
          <a:solidFill>
            <a:srgbClr val="08233B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538728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Technology /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347472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Efficiency or construction slower than planned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474720"/>
            <a:ext cx="4800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Phased rollout + testing + performance gates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2057400" cy="566928"/>
          </a:xfrm>
          <a:prstGeom prst="roundRect">
            <a:avLst/>
          </a:prstGeom>
          <a:solidFill>
            <a:srgbClr val="08233B"/>
          </a:solidFill>
          <a:ln>
            <a:solidFill>
              <a:srgbClr val="4AC4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315968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Planning / infrastructure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4251959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Connection and permitting delays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251959"/>
            <a:ext cx="4800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Pre-approved sites + development corporation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937760"/>
            <a:ext cx="2057400" cy="566928"/>
          </a:xfrm>
          <a:prstGeom prst="roundRect">
            <a:avLst/>
          </a:prstGeom>
          <a:solidFill>
            <a:srgbClr val="08233B"/>
          </a:solidFill>
          <a:ln>
            <a:solidFill>
              <a:srgbClr val="34AF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5093208"/>
            <a:ext cx="1783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Safety / environment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71800" y="502920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Hydrogen handling + construction impacts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5029200"/>
            <a:ext cx="4800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Regulation + site selection + safety systems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89788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Investment discipline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4560" y="5870448"/>
            <a:ext cx="8961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Use staged capital release against planning, offtake, technology and construction milestones.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09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DELIVERY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From policy decision to operating industrial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The programme should be staged so government can validate demand and delivery before full capital deployment.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2514600" cy="28346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1" y="235915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0–6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743200"/>
            <a:ext cx="21945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DEVELOPMENT ZONE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3337560"/>
            <a:ext cx="21488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Land, planning, offtake, governance, feasibility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1" y="4389120"/>
            <a:ext cx="2148840" cy="411480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4489704"/>
            <a:ext cx="20116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8233B"/>
                </a:solidFill>
                <a:latin typeface="Aptos"/>
              </a:rPr>
              <a:t>Policy + investor commitment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148840"/>
            <a:ext cx="2514600" cy="28346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9312" y="235915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6–18 MONTHS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9312" y="2743200"/>
            <a:ext cx="21945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FIRST WAVE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3337560"/>
            <a:ext cx="21488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2–4 electrolysers + infrastructure + storage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39312" y="4389120"/>
            <a:ext cx="2148840" cy="411480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03320" y="4489704"/>
            <a:ext cx="20116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8233B"/>
                </a:solidFill>
                <a:latin typeface="Aptos"/>
              </a:rPr>
              <a:t>Prove economics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2148840"/>
            <a:ext cx="2514600" cy="28346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73952" y="235915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18–36 MONTHS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3952" y="2743200"/>
            <a:ext cx="21945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3337560"/>
            <a:ext cx="21488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Expand generation conversion + offtake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73952" y="4389120"/>
            <a:ext cx="2148840" cy="411480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4489704"/>
            <a:ext cx="20116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8233B"/>
                </a:solidFill>
                <a:latin typeface="Aptos"/>
              </a:rPr>
              <a:t>Crowd in private capital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0" y="2148840"/>
            <a:ext cx="2514600" cy="2834640"/>
          </a:xfrm>
          <a:prstGeom prst="roundRect">
            <a:avLst/>
          </a:prstGeom>
          <a:solidFill>
            <a:srgbClr val="08233B"/>
          </a:solidFill>
          <a:ln>
            <a:solidFill>
              <a:srgbClr val="0823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08592" y="235915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YEAR 4+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08592" y="2743200"/>
            <a:ext cx="21945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INDUSTRIAL PLATFORM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08592" y="3337560"/>
            <a:ext cx="21488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96B2BE"/>
                </a:solidFill>
                <a:latin typeface="Aptos"/>
              </a:rPr>
              <a:t>20-unit target + supply chain + skills ecosystem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308592" y="4389120"/>
            <a:ext cx="2148840" cy="411480"/>
          </a:xfrm>
          <a:prstGeom prst="roundRect">
            <a:avLst/>
          </a:prstGeom>
          <a:solidFill>
            <a:srgbClr val="19A4B9"/>
          </a:solidFill>
          <a:ln>
            <a:solidFill>
              <a:srgbClr val="19A4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72600" y="4489704"/>
            <a:ext cx="20116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>
                <a:solidFill>
                  <a:srgbClr val="08233B"/>
                </a:solidFill>
                <a:latin typeface="Aptos"/>
              </a:rPr>
              <a:t>Regional growth engine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669280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2AE46"/>
                </a:solidFill>
                <a:latin typeface="Aptos"/>
              </a:rPr>
              <a:t>Important: “2030 green target achieved within 6 months” should not be presented as a guaranteed outcome. The defensible claim is that the project materially accelerates delivery against the UK Clean Power 2030 ambition.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3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Back the development zone — not a single project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A coordinated government / investor commitment can unlock the private capital required to build the platform.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20240"/>
            <a:ext cx="32461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392" y="2039112"/>
            <a:ext cx="29169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9A4B9"/>
                </a:solidFill>
                <a:latin typeface="Aptos"/>
              </a:rPr>
              <a:t>£6.87bn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487168"/>
            <a:ext cx="29169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15-year modelled support envelope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752344"/>
            <a:ext cx="29169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not upfront government capex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1920240"/>
            <a:ext cx="32461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70831" y="2039112"/>
            <a:ext cx="29169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4AC4D2"/>
                </a:solidFill>
                <a:latin typeface="Aptos"/>
              </a:rPr>
              <a:t>£2.8bn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70831" y="2487168"/>
            <a:ext cx="29169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stated 20-unit electrolyser capex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0831" y="2752344"/>
            <a:ext cx="29169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20 × £140m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26679" y="1920240"/>
            <a:ext cx="3246120" cy="1078992"/>
          </a:xfrm>
          <a:prstGeom prst="roundRect">
            <a:avLst/>
          </a:prstGeom>
          <a:solidFill>
            <a:srgbClr val="08233B"/>
          </a:solidFill>
          <a:ln>
            <a:solidFill>
              <a:srgbClr val="96B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91271" y="2039112"/>
            <a:ext cx="291693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AF77"/>
                </a:solidFill>
                <a:latin typeface="Aptos"/>
              </a:rPr>
              <a:t>55.3 TWh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1271" y="2487168"/>
            <a:ext cx="29169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modelled annual 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1271" y="2752344"/>
            <a:ext cx="29169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00" b="0">
                <a:solidFill>
                  <a:srgbClr val="96B2BE"/>
                </a:solidFill>
                <a:latin typeface="Aptos"/>
              </a:rPr>
              <a:t>subject to technical validation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88620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9A4B9"/>
                </a:solidFill>
                <a:latin typeface="Aptos"/>
              </a:rPr>
              <a:t>Decision requested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29768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" y="4297680"/>
            <a:ext cx="1040587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Authorize a Teesside Green Hydrogen Development Zone feasibility and investment programme.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80060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" y="4800600"/>
            <a:ext cx="1040587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Commission independent technical, demand, environmental and financial diligence.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303520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9A4B9"/>
                </a:solidFill>
                <a:latin typeface="Aptos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5303520"/>
            <a:ext cx="1040587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Engage strategic offtakers and private capital alongside local and national government.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989320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The proposition: convert a constraint cost into an investable regional growth opportunity.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Model assumptions &amp; claims requiring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For investor/government circulation, the following points should be explicitly labelled as assumptions or corrected before external publication.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“64% return over 15 years / 4% pa”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0520" y="1828800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Not arithmetically aligned. 4% simple = 60%; 4% compounded = ~80%. Define the return metric.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42032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“533% increase in output”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0520" y="2542032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Does not reconcile with 55.3 TWh vs 120 TWh. 55.3 is 46% of 120, not a 533% increase.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255264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“120 TWh currently produced”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3255264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Clarify whether this is Teesside, North Sea, offshore wind, electricity, or another base.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968496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“10% energy waste”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3968496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Use the NESO 2024/25 figure of 13% wind curtailment if the claim refers to GB wind outturn.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681728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“2030 target achieved within 6 months”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20" y="4681728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Avoid as a guaranteed claim. Link the project to the Clean Power 2030 ambition instead.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394960"/>
            <a:ext cx="33832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F2AE46"/>
                </a:solidFill>
                <a:latin typeface="Aptos"/>
              </a:rPr>
              <a:t>“55.3 TWh annual output”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0520" y="5394960"/>
            <a:ext cx="7132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Reconcile with the stated 9.5 GW / 55% capacity-factor assumptions and electrolyser efficiency.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4389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49808"/>
            <a:ext cx="10789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Selected evidence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607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96B2BE"/>
                </a:solidFill>
                <a:latin typeface="Aptos"/>
              </a:rPr>
              <a:t>Source-backed figures used in this revised presentation.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NESO Annual Balancing Costs Report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828800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Wind curtailment reached 13% of hypothetical wind outturn in FY2024/25.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487168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UK Energy in Brief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487168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Offshore wind generation reached 52.0 TWh in 2025.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145536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Clean Power 2030 Action 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3145536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Government target: clean sources at least 95% of GB generation in 2030.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803904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Great British Energy Strategic Plan 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3803904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Offshore wind pathway up to 86 GW by 2035; regional industrial growth focus.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46227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Great British Energy / 17 June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4462272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£1bn announced to support offshore wind supply chains and industrial renewal.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120640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9A4B9"/>
                </a:solidFill>
                <a:latin typeface="Aptos"/>
              </a:rPr>
              <a:t>Submitted IEO 2026 draft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5120640"/>
            <a:ext cx="69494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Financial model, HPBM structure, 20-unit concept, £6.87bn nominal support and £4.56bn NPV.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943600"/>
            <a:ext cx="10698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96B2BE"/>
                </a:solidFill>
                <a:latin typeface="Aptos"/>
              </a:rPr>
              <a:t>Note: this deck intentionally separates source-backed evidence from working-model assumptions. Independent technical and financial diligence is recommended before any funding commitment.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18520" y="6473952"/>
            <a:ext cx="5029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96B2BE"/>
                </a:solidFill>
                <a:latin typeface="Aptos"/>
              </a:rPr>
              <a:t>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96B2BE"/>
                </a:solidFill>
                <a:latin typeface="Aptos"/>
              </a:rPr>
              <a:t>TEESSIDE GREEN HYDROGEN DEVELOPMENT ZONE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